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5bfacf1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5bfacf1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586a870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586a870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From investigating the Politicians </a:t>
            </a:r>
            <a:r>
              <a:rPr lang="en"/>
              <a:t>portfolio</a:t>
            </a:r>
            <a:r>
              <a:rPr lang="en"/>
              <a:t> we can then look generally at the specific assets they </a:t>
            </a:r>
            <a:r>
              <a:rPr lang="en"/>
              <a:t>invested</a:t>
            </a:r>
            <a:r>
              <a:rPr lang="en"/>
              <a:t> in within a larger group but same context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Goal to refine data from stockwatcher api’s downloaded as csv’s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</a:t>
            </a:r>
            <a:r>
              <a:rPr lang="en"/>
              <a:t>incorporated</a:t>
            </a:r>
            <a:r>
              <a:rPr lang="en"/>
              <a:t> data is of the house of representatives published financial disclosures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586a870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586a870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Focused on investments that produced significant profitable gain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Dropped unnecessary columns - based on what the visualization and statements to be produced needed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goal was to have a data frame that displayed the asset/ticker and the number of times it was on the list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Ideally would concate the senate data but the same info needed later for the visualizations were not included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586a870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586a870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Counts frequency of ticker values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Counter converted into dictionary with named ticker value and frequency number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Used the ticker </a:t>
            </a:r>
            <a:r>
              <a:rPr lang="en"/>
              <a:t>because</a:t>
            </a:r>
            <a:r>
              <a:rPr lang="en"/>
              <a:t> some of the same assets were listed with different formatting so it was not grouping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turning it into a dictionary every asset/firm that was the same was grouped and </a:t>
            </a:r>
            <a:r>
              <a:rPr lang="en"/>
              <a:t>counted</a:t>
            </a:r>
            <a:r>
              <a:rPr lang="en"/>
              <a:t> together.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 was tp Convert the dictionary into </a:t>
            </a:r>
            <a:r>
              <a:rPr lang="en"/>
              <a:t>its</a:t>
            </a:r>
            <a:r>
              <a:rPr lang="en"/>
              <a:t> own dataframe and order the data in descending number order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more frequent the asset/ticker appears on the list of profitable gains then the better of a buy it 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586a870d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586a870d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Imported House Good Investments Sorted CSV as data frame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Plot in plotly express as a bar graph assigning the axis/labels to the column titles of the Dataframe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</a:t>
            </a:r>
            <a:r>
              <a:rPr lang="en"/>
              <a:t> produces the interactive visualization chart called House of Reps 2021 Good Investments with Frequent Gain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 the same dictionary is called for the if </a:t>
            </a:r>
            <a:r>
              <a:rPr lang="en"/>
              <a:t>statements</a:t>
            </a:r>
            <a:r>
              <a:rPr lang="en"/>
              <a:t> that print in color based on the frequency value of the dictionary keys - which are the financial assets/tickers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produces the House of Reps Ranked Best Buys </a:t>
            </a:r>
            <a:r>
              <a:rPr lang="en"/>
              <a:t>Statements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586a870d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586a870d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produced</a:t>
            </a:r>
            <a:r>
              <a:rPr lang="en">
                <a:solidFill>
                  <a:schemeClr val="dk1"/>
                </a:solidFill>
              </a:rPr>
              <a:t> interactive visualization chart : House of Reps 2021 Good Investments with Frequent Gain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by hovering pointer the user can gain the information within the tickers marker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 that all ticker symbols included in the data are not labeled on chart so the interactive feature is key to the gaining of investment information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586a870d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586a870d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From the dictionary this </a:t>
            </a:r>
            <a:r>
              <a:rPr lang="en">
                <a:solidFill>
                  <a:schemeClr val="dk1"/>
                </a:solidFill>
              </a:rPr>
              <a:t>House of Reps Ranked Best Buys Statements is produced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statements are written in the form of a list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grouping occurs by frequency and in order from best to ok.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color coding also corresponds with the interactive graphs as they are joined information to be displayed on a the same Coattails page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query call / search bar ideally would be used within the web page or simply ‘ctrl f’ to quickly sift through to find the users desired asset/ticker and to analyze placement/credential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5906d638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5906d638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5a304ee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5a304ee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5a304ee2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5a304ee2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5906d638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5906d638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what are we trying to solve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goal is to be resource for a variety of people interacting with stocks, trades and financial investing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User: interested everyday person, active intermediate trader and the stocks expert.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Coattails: a dynamic tool for investment learning.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users view verified financial data in an easily digestible way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users save this information and later reference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users informed for wiser decision making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Subject: the financial investment data of politicians,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may later incorporate other public portfolios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5a304ee2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5a304ee2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a304ee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a304ee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5a304ee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5a304ee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5906d638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5906d638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5906d638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5906d638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stated </a:t>
            </a:r>
            <a:r>
              <a:rPr lang="en"/>
              <a:t>Coattails is a financial investment tool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form of a web application with various features for analysis and visualization of investment data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 of the analysis is on the financial portfolios of US Congress and the details of their assets and transcations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Features: User Profiles, Interactive Charts, Search queries, Informative Statements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5906d638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5906d638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5906d638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5906d638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586a870d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586a870d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5906d638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5906d638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5906d638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5906d638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bfacf1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5bfacf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12" Type="http://schemas.openxmlformats.org/officeDocument/2006/relationships/image" Target="../media/image28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11" Type="http://schemas.openxmlformats.org/officeDocument/2006/relationships/image" Target="../media/image23.png"/><Relationship Id="rId10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489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ITCS 6112: Software System Design and Implementation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Coattails</a:t>
            </a:r>
            <a:endParaRPr sz="53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7489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1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#1: Ara Chung, Abdullah Azihan, Chia Omotosho, Gavin Sidhu, Desmond Williams</a:t>
            </a:r>
            <a:endParaRPr sz="2571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5" y="1500700"/>
            <a:ext cx="8831176" cy="309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/>
          <p:nvPr/>
        </p:nvSpPr>
        <p:spPr>
          <a:xfrm>
            <a:off x="132300" y="1337075"/>
            <a:ext cx="8907600" cy="342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60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Data Mining</a:t>
            </a:r>
            <a:r>
              <a:rPr b="0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House Investments Features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0" y="1649625"/>
            <a:ext cx="4238403" cy="273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075" y="1649627"/>
            <a:ext cx="4401838" cy="273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 rotWithShape="1">
          <a:blip r:embed="rId5">
            <a:alphaModFix/>
          </a:blip>
          <a:srcRect b="0" l="20006" r="0" t="94756"/>
          <a:stretch/>
        </p:blipFill>
        <p:spPr>
          <a:xfrm>
            <a:off x="1509825" y="4480650"/>
            <a:ext cx="1691375" cy="25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 rotWithShape="1">
          <a:blip r:embed="rId4">
            <a:alphaModFix/>
          </a:blip>
          <a:srcRect b="0" l="4996" r="78762" t="96245"/>
          <a:stretch/>
        </p:blipFill>
        <p:spPr>
          <a:xfrm>
            <a:off x="6260775" y="4509374"/>
            <a:ext cx="1403023" cy="2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/>
        </p:nvSpPr>
        <p:spPr>
          <a:xfrm>
            <a:off x="5709188" y="1337075"/>
            <a:ext cx="25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HouseGains.csv</a:t>
            </a:r>
            <a:endParaRPr sz="1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998400" y="1337075"/>
            <a:ext cx="250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all_transactions_house.csv</a:t>
            </a:r>
            <a:endParaRPr sz="1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5" name="Google Shape;355;p23"/>
          <p:cNvCxnSpPr/>
          <p:nvPr/>
        </p:nvCxnSpPr>
        <p:spPr>
          <a:xfrm flipH="1" rot="10800000">
            <a:off x="4404053" y="3014601"/>
            <a:ext cx="477600" cy="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/>
          <p:nvPr/>
        </p:nvSpPr>
        <p:spPr>
          <a:xfrm>
            <a:off x="140975" y="1493675"/>
            <a:ext cx="4496700" cy="326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>
            <a:off x="4637675" y="1493675"/>
            <a:ext cx="4321500" cy="326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"/>
          <p:cNvSpPr txBox="1"/>
          <p:nvPr>
            <p:ph type="title"/>
          </p:nvPr>
        </p:nvSpPr>
        <p:spPr>
          <a:xfrm>
            <a:off x="1303725" y="598575"/>
            <a:ext cx="760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Data Mining</a:t>
            </a:r>
            <a:r>
              <a:rPr b="0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House Investments Features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3" name="Google Shape;363;p24"/>
          <p:cNvPicPr preferRelativeResize="0"/>
          <p:nvPr/>
        </p:nvPicPr>
        <p:blipFill rotWithShape="1">
          <a:blip r:embed="rId3">
            <a:alphaModFix/>
          </a:blip>
          <a:srcRect b="16686" l="7774" r="0" t="40295"/>
          <a:stretch/>
        </p:blipFill>
        <p:spPr>
          <a:xfrm>
            <a:off x="5370350" y="4400325"/>
            <a:ext cx="1359025" cy="1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 rotWithShape="1">
          <a:blip r:embed="rId4">
            <a:alphaModFix/>
          </a:blip>
          <a:srcRect b="0" l="0" r="4498" t="0"/>
          <a:stretch/>
        </p:blipFill>
        <p:spPr>
          <a:xfrm>
            <a:off x="184875" y="1547150"/>
            <a:ext cx="4387051" cy="4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24"/>
          <p:cNvCxnSpPr>
            <a:stCxn id="366" idx="3"/>
          </p:cNvCxnSpPr>
          <p:nvPr/>
        </p:nvCxnSpPr>
        <p:spPr>
          <a:xfrm>
            <a:off x="7378576" y="3354775"/>
            <a:ext cx="268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24"/>
          <p:cNvPicPr preferRelativeResize="0"/>
          <p:nvPr/>
        </p:nvPicPr>
        <p:blipFill rotWithShape="1">
          <a:blip r:embed="rId5">
            <a:alphaModFix/>
          </a:blip>
          <a:srcRect b="0" l="1265" r="2885" t="0"/>
          <a:stretch/>
        </p:blipFill>
        <p:spPr>
          <a:xfrm>
            <a:off x="184875" y="1980800"/>
            <a:ext cx="4387051" cy="37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875" y="2392938"/>
            <a:ext cx="4387051" cy="34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950" y="2756425"/>
            <a:ext cx="3391825" cy="4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 rotWithShape="1">
          <a:blip r:embed="rId8">
            <a:alphaModFix/>
          </a:blip>
          <a:srcRect b="0" l="1016" r="32084" t="0"/>
          <a:stretch/>
        </p:blipFill>
        <p:spPr>
          <a:xfrm>
            <a:off x="217700" y="3739675"/>
            <a:ext cx="4321398" cy="3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9">
            <a:alphaModFix/>
          </a:blip>
          <a:srcRect b="0" l="0" r="30157" t="7364"/>
          <a:stretch/>
        </p:blipFill>
        <p:spPr>
          <a:xfrm>
            <a:off x="250538" y="3190075"/>
            <a:ext cx="4321423" cy="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4"/>
          <p:cNvPicPr preferRelativeResize="0"/>
          <p:nvPr/>
        </p:nvPicPr>
        <p:blipFill rotWithShape="1">
          <a:blip r:embed="rId10">
            <a:alphaModFix/>
          </a:blip>
          <a:srcRect b="0" l="1305" r="26559" t="0"/>
          <a:stretch/>
        </p:blipFill>
        <p:spPr>
          <a:xfrm>
            <a:off x="217700" y="4098875"/>
            <a:ext cx="4244675" cy="59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4"/>
          <p:cNvCxnSpPr/>
          <p:nvPr/>
        </p:nvCxnSpPr>
        <p:spPr>
          <a:xfrm>
            <a:off x="4779426" y="3354475"/>
            <a:ext cx="268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4" name="Google Shape;374;p24"/>
          <p:cNvPicPr preferRelativeResize="0"/>
          <p:nvPr/>
        </p:nvPicPr>
        <p:blipFill rotWithShape="1">
          <a:blip r:embed="rId11">
            <a:alphaModFix/>
          </a:blip>
          <a:srcRect b="0" l="0" r="31539" t="0"/>
          <a:stretch/>
        </p:blipFill>
        <p:spPr>
          <a:xfrm>
            <a:off x="6902450" y="1699725"/>
            <a:ext cx="2005374" cy="2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 rotWithShape="1">
          <a:blip r:embed="rId12">
            <a:alphaModFix/>
          </a:blip>
          <a:srcRect b="0" l="0" r="18804" t="0"/>
          <a:stretch/>
        </p:blipFill>
        <p:spPr>
          <a:xfrm>
            <a:off x="4637675" y="2392950"/>
            <a:ext cx="2740901" cy="192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24"/>
          <p:cNvCxnSpPr/>
          <p:nvPr/>
        </p:nvCxnSpPr>
        <p:spPr>
          <a:xfrm>
            <a:off x="7378576" y="3190075"/>
            <a:ext cx="268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24"/>
          <p:cNvSpPr txBox="1"/>
          <p:nvPr/>
        </p:nvSpPr>
        <p:spPr>
          <a:xfrm>
            <a:off x="4695250" y="1982550"/>
            <a:ext cx="23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profitable_house_assets.csv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6209238" y="1439650"/>
            <a:ext cx="33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house_Good_Investments_Sorted.csv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/>
          <p:nvPr/>
        </p:nvSpPr>
        <p:spPr>
          <a:xfrm>
            <a:off x="7369642" y="1493968"/>
            <a:ext cx="1774500" cy="342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6157159" y="1493968"/>
            <a:ext cx="2930700" cy="298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2" y="1493675"/>
            <a:ext cx="3545700" cy="20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698325" y="1493975"/>
            <a:ext cx="2280000" cy="298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"/>
          <p:cNvSpPr txBox="1"/>
          <p:nvPr>
            <p:ph type="title"/>
          </p:nvPr>
        </p:nvSpPr>
        <p:spPr>
          <a:xfrm>
            <a:off x="1303725" y="598575"/>
            <a:ext cx="760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</a:t>
            </a: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Mining</a:t>
            </a:r>
            <a:r>
              <a:rPr b="0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House Investments Features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25"/>
          <p:cNvPicPr preferRelativeResize="0"/>
          <p:nvPr/>
        </p:nvPicPr>
        <p:blipFill rotWithShape="1">
          <a:blip r:embed="rId3">
            <a:alphaModFix/>
          </a:blip>
          <a:srcRect b="3470" l="3402" r="38629" t="2492"/>
          <a:stretch/>
        </p:blipFill>
        <p:spPr>
          <a:xfrm>
            <a:off x="3801630" y="2151513"/>
            <a:ext cx="1227748" cy="22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5"/>
          <p:cNvSpPr txBox="1"/>
          <p:nvPr/>
        </p:nvSpPr>
        <p:spPr>
          <a:xfrm>
            <a:off x="5029376" y="4025325"/>
            <a:ext cx="9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dictionary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 rotWithShape="1">
          <a:blip r:embed="rId4">
            <a:alphaModFix/>
          </a:blip>
          <a:srcRect b="0" l="0" r="17614" t="0"/>
          <a:stretch/>
        </p:blipFill>
        <p:spPr>
          <a:xfrm>
            <a:off x="2" y="1562868"/>
            <a:ext cx="3495180" cy="36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3659"/>
            <a:ext cx="2851509" cy="163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 rotWithShape="1">
          <a:blip r:embed="rId6">
            <a:alphaModFix/>
          </a:blip>
          <a:srcRect b="0" l="0" r="48046" t="0"/>
          <a:stretch/>
        </p:blipFill>
        <p:spPr>
          <a:xfrm>
            <a:off x="3722075" y="1562875"/>
            <a:ext cx="2244399" cy="52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25"/>
          <p:cNvCxnSpPr>
            <a:stCxn id="384" idx="3"/>
          </p:cNvCxnSpPr>
          <p:nvPr/>
        </p:nvCxnSpPr>
        <p:spPr>
          <a:xfrm flipH="1" rot="10800000">
            <a:off x="3545702" y="2522525"/>
            <a:ext cx="173700" cy="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25"/>
          <p:cNvPicPr preferRelativeResize="0"/>
          <p:nvPr/>
        </p:nvPicPr>
        <p:blipFill rotWithShape="1">
          <a:blip r:embed="rId7">
            <a:alphaModFix/>
          </a:blip>
          <a:srcRect b="0" l="856" r="28898" t="-10"/>
          <a:stretch/>
        </p:blipFill>
        <p:spPr>
          <a:xfrm>
            <a:off x="6157158" y="1493968"/>
            <a:ext cx="2879109" cy="24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5"/>
          <p:cNvPicPr preferRelativeResize="0"/>
          <p:nvPr/>
        </p:nvPicPr>
        <p:blipFill rotWithShape="1">
          <a:blip r:embed="rId8">
            <a:alphaModFix/>
          </a:blip>
          <a:srcRect b="0" l="0" r="5042" t="0"/>
          <a:stretch/>
        </p:blipFill>
        <p:spPr>
          <a:xfrm>
            <a:off x="6178250" y="1764675"/>
            <a:ext cx="2879112" cy="35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3808" y="4550447"/>
            <a:ext cx="3545786" cy="36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 rotWithShape="1">
          <a:blip r:embed="rId10">
            <a:alphaModFix/>
          </a:blip>
          <a:srcRect b="0" l="0" r="0" t="1613"/>
          <a:stretch/>
        </p:blipFill>
        <p:spPr>
          <a:xfrm>
            <a:off x="6157159" y="2420348"/>
            <a:ext cx="1718159" cy="172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 rotWithShape="1">
          <a:blip r:embed="rId11">
            <a:alphaModFix/>
          </a:blip>
          <a:srcRect b="0" l="0" r="31020" t="0"/>
          <a:stretch/>
        </p:blipFill>
        <p:spPr>
          <a:xfrm>
            <a:off x="7369642" y="2152929"/>
            <a:ext cx="1718160" cy="25349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25"/>
          <p:cNvCxnSpPr/>
          <p:nvPr/>
        </p:nvCxnSpPr>
        <p:spPr>
          <a:xfrm flipH="1" rot="10800000">
            <a:off x="5979488" y="2493939"/>
            <a:ext cx="173700" cy="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25"/>
          <p:cNvCxnSpPr/>
          <p:nvPr/>
        </p:nvCxnSpPr>
        <p:spPr>
          <a:xfrm>
            <a:off x="7462613" y="3268525"/>
            <a:ext cx="4272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 txBox="1"/>
          <p:nvPr>
            <p:ph type="title"/>
          </p:nvPr>
        </p:nvSpPr>
        <p:spPr>
          <a:xfrm>
            <a:off x="1303725" y="598575"/>
            <a:ext cx="760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Viz &amp; Statements </a:t>
            </a:r>
            <a:r>
              <a:rPr b="0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House Investments Features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26"/>
          <p:cNvPicPr preferRelativeResize="0"/>
          <p:nvPr/>
        </p:nvPicPr>
        <p:blipFill rotWithShape="1">
          <a:blip r:embed="rId3">
            <a:alphaModFix/>
          </a:blip>
          <a:srcRect b="87475" l="0" r="0" t="0"/>
          <a:stretch/>
        </p:blipFill>
        <p:spPr>
          <a:xfrm>
            <a:off x="317113" y="1723013"/>
            <a:ext cx="8509773" cy="64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25970"/>
            <a:ext cx="5113400" cy="210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 rotWithShape="1">
          <a:blip r:embed="rId5">
            <a:alphaModFix/>
          </a:blip>
          <a:srcRect b="48406" l="0" r="23832" t="-3083"/>
          <a:stretch/>
        </p:blipFill>
        <p:spPr>
          <a:xfrm>
            <a:off x="4530050" y="2492425"/>
            <a:ext cx="4613949" cy="223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26"/>
          <p:cNvCxnSpPr/>
          <p:nvPr/>
        </p:nvCxnSpPr>
        <p:spPr>
          <a:xfrm flipH="1" rot="10800000">
            <a:off x="2895778" y="3805176"/>
            <a:ext cx="477600" cy="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26"/>
          <p:cNvSpPr txBox="1"/>
          <p:nvPr/>
        </p:nvSpPr>
        <p:spPr>
          <a:xfrm>
            <a:off x="1945676" y="3621425"/>
            <a:ext cx="9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dictionary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265588" y="1353713"/>
            <a:ext cx="33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house_Good_Investments_Sorted.csv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3553875" y="3529025"/>
            <a:ext cx="13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color print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If statements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/>
          <p:nvPr>
            <p:ph type="title"/>
          </p:nvPr>
        </p:nvSpPr>
        <p:spPr>
          <a:xfrm>
            <a:off x="1303725" y="598575"/>
            <a:ext cx="760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Demo</a:t>
            </a:r>
            <a:r>
              <a:rPr b="0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House Investments Features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3">
            <a:alphaModFix/>
          </a:blip>
          <a:srcRect b="0" l="3222" r="0" t="18844"/>
          <a:stretch/>
        </p:blipFill>
        <p:spPr>
          <a:xfrm>
            <a:off x="-180104" y="1597875"/>
            <a:ext cx="6271478" cy="31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375" y="1597865"/>
            <a:ext cx="3072752" cy="158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75" y="3184671"/>
            <a:ext cx="3072749" cy="15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7"/>
          <p:cNvSpPr/>
          <p:nvPr/>
        </p:nvSpPr>
        <p:spPr>
          <a:xfrm rot="-1870186">
            <a:off x="6071013" y="2228496"/>
            <a:ext cx="228952" cy="228952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>
            <p:ph type="title"/>
          </p:nvPr>
        </p:nvSpPr>
        <p:spPr>
          <a:xfrm>
            <a:off x="1303725" y="598575"/>
            <a:ext cx="760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Demo</a:t>
            </a:r>
            <a:r>
              <a:rPr b="0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House Investments Features</a:t>
            </a:r>
            <a:endParaRPr b="0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3">
            <a:alphaModFix/>
          </a:blip>
          <a:srcRect b="852" l="6103" r="0" t="53783"/>
          <a:stretch/>
        </p:blipFill>
        <p:spPr>
          <a:xfrm>
            <a:off x="299500" y="1395400"/>
            <a:ext cx="6096527" cy="1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00" y="3364950"/>
            <a:ext cx="6096527" cy="1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5">
            <a:alphaModFix/>
          </a:blip>
          <a:srcRect b="3140" l="9746" r="54421" t="3957"/>
          <a:stretch/>
        </p:blipFill>
        <p:spPr>
          <a:xfrm>
            <a:off x="6543675" y="1395400"/>
            <a:ext cx="2364155" cy="1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17">
            <a:off x="6891699" y="3184185"/>
            <a:ext cx="1330832" cy="13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Recommender Cross Referencing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29"/>
          <p:cNvPicPr preferRelativeResize="0"/>
          <p:nvPr/>
        </p:nvPicPr>
        <p:blipFill rotWithShape="1">
          <a:blip r:embed="rId3">
            <a:alphaModFix/>
          </a:blip>
          <a:srcRect b="0" l="0" r="0" t="3166"/>
          <a:stretch/>
        </p:blipFill>
        <p:spPr>
          <a:xfrm>
            <a:off x="44775" y="1507250"/>
            <a:ext cx="4865777" cy="27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550" y="1507250"/>
            <a:ext cx="4177100" cy="2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Recommender Cross Referencing(cont.)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user manual walkthrough screenshots/descriptions)</a:t>
            </a:r>
            <a:endParaRPr/>
          </a:p>
        </p:txBody>
      </p:sp>
      <p:pic>
        <p:nvPicPr>
          <p:cNvPr id="443" name="Google Shape;4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625" y="1377375"/>
            <a:ext cx="7061627" cy="315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Recommender Cross Referencing(cont.)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user manual walkthrough screenshots/descriptions)</a:t>
            </a:r>
            <a:endParaRPr/>
          </a:p>
        </p:txBody>
      </p:sp>
      <p:pic>
        <p:nvPicPr>
          <p:cNvPr id="450" name="Google Shape;4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25" y="1497950"/>
            <a:ext cx="6761500" cy="31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525" y="1497950"/>
            <a:ext cx="7061632" cy="31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600" y="1287050"/>
            <a:ext cx="7533777" cy="33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Scenarios</a:t>
            </a:r>
            <a:endParaRPr sz="300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72000"/>
            <a:ext cx="7030500" cy="29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b="1" lang="en" sz="1700">
                <a:solidFill>
                  <a:srgbClr val="0C343D"/>
                </a:solidFill>
              </a:rPr>
              <a:t>User:</a:t>
            </a:r>
            <a:r>
              <a:rPr lang="en" sz="1700">
                <a:solidFill>
                  <a:srgbClr val="0C343D"/>
                </a:solidFill>
              </a:rPr>
              <a:t> interested everyday person, active intermediate trader and the stocks expert.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b="1" lang="en" sz="1700">
                <a:solidFill>
                  <a:srgbClr val="0C343D"/>
                </a:solidFill>
              </a:rPr>
              <a:t>Coattails: </a:t>
            </a:r>
            <a:r>
              <a:rPr lang="en" sz="1700">
                <a:solidFill>
                  <a:srgbClr val="0C343D"/>
                </a:solidFill>
              </a:rPr>
              <a:t>a dynamic tool for investment learning 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lang="en" sz="1700">
                <a:solidFill>
                  <a:srgbClr val="0C343D"/>
                </a:solidFill>
              </a:rPr>
              <a:t>users view verified financial data in an easily digestible way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lang="en" sz="1700">
                <a:solidFill>
                  <a:srgbClr val="0C343D"/>
                </a:solidFill>
              </a:rPr>
              <a:t>users save this information and later reference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lang="en" sz="1700">
                <a:solidFill>
                  <a:srgbClr val="0C343D"/>
                </a:solidFill>
              </a:rPr>
              <a:t>users informed for wiser decision making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b="1" lang="en" sz="1700">
                <a:solidFill>
                  <a:srgbClr val="0C343D"/>
                </a:solidFill>
              </a:rPr>
              <a:t>Subject: </a:t>
            </a:r>
            <a:r>
              <a:rPr lang="en" sz="1700">
                <a:solidFill>
                  <a:srgbClr val="0C343D"/>
                </a:solidFill>
              </a:rPr>
              <a:t>the financial investment data of politicians, 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lang="en" sz="1700">
                <a:solidFill>
                  <a:srgbClr val="0C343D"/>
                </a:solidFill>
              </a:rPr>
              <a:t>may later incorporate other public portfolios</a:t>
            </a:r>
            <a:endParaRPr sz="1700">
              <a:solidFill>
                <a:srgbClr val="0C343D"/>
              </a:solidFill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42231" l="22189" r="25377" t="38340"/>
          <a:stretch/>
        </p:blipFill>
        <p:spPr>
          <a:xfrm>
            <a:off x="5762500" y="670688"/>
            <a:ext cx="2307676" cy="8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1383038" y="1151475"/>
            <a:ext cx="424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C343D"/>
                </a:solidFill>
                <a:latin typeface="Nunito"/>
                <a:ea typeface="Nunito"/>
                <a:cs typeface="Nunito"/>
                <a:sym typeface="Nunito"/>
              </a:rPr>
              <a:t>visualize, a</a:t>
            </a:r>
            <a:r>
              <a:rPr lang="en" sz="1700">
                <a:solidFill>
                  <a:srgbClr val="0C343D"/>
                </a:solidFill>
                <a:latin typeface="Nunito"/>
                <a:ea typeface="Nunito"/>
                <a:cs typeface="Nunito"/>
                <a:sym typeface="Nunito"/>
              </a:rPr>
              <a:t>nalyze, predict, recommend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user manual walkthrough screenshots/descriptions)</a:t>
            </a:r>
            <a:endParaRPr/>
          </a:p>
        </p:txBody>
      </p:sp>
      <p:pic>
        <p:nvPicPr>
          <p:cNvPr id="459" name="Google Shape;4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25" y="1497950"/>
            <a:ext cx="6761500" cy="31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user manual walkthrough screenshots/descriptions)</a:t>
            </a:r>
            <a:endParaRPr/>
          </a:p>
        </p:txBody>
      </p:sp>
      <p:pic>
        <p:nvPicPr>
          <p:cNvPr id="466" name="Google Shape;4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25" y="1497950"/>
            <a:ext cx="6761500" cy="31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525" y="1497950"/>
            <a:ext cx="6761500" cy="31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user manual walkthrough screenshots/descriptions)</a:t>
            </a:r>
            <a:endParaRPr/>
          </a:p>
        </p:txBody>
      </p:sp>
      <p:pic>
        <p:nvPicPr>
          <p:cNvPr id="474" name="Google Shape;4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25" y="1497950"/>
            <a:ext cx="6761500" cy="31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525" y="1497950"/>
            <a:ext cx="6761500" cy="31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"/>
          <p:cNvSpPr txBox="1"/>
          <p:nvPr>
            <p:ph type="title"/>
          </p:nvPr>
        </p:nvSpPr>
        <p:spPr>
          <a:xfrm>
            <a:off x="1388625" y="772725"/>
            <a:ext cx="6366900" cy="28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Coattails P</a:t>
            </a: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roposal </a:t>
            </a:r>
            <a:endParaRPr sz="300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002000" y="2373125"/>
            <a:ext cx="76341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b="1" lang="en" sz="1700">
                <a:solidFill>
                  <a:srgbClr val="0C343D"/>
                </a:solidFill>
              </a:rPr>
              <a:t>Coattails</a:t>
            </a:r>
            <a:r>
              <a:rPr lang="en" sz="1700">
                <a:solidFill>
                  <a:srgbClr val="0C343D"/>
                </a:solidFill>
              </a:rPr>
              <a:t> : web application with various features for analysis and visualization of investment data 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b="1" lang="en" sz="1700">
                <a:solidFill>
                  <a:srgbClr val="0C343D"/>
                </a:solidFill>
              </a:rPr>
              <a:t>Focus</a:t>
            </a:r>
            <a:r>
              <a:rPr lang="en" sz="1700">
                <a:solidFill>
                  <a:srgbClr val="0C343D"/>
                </a:solidFill>
              </a:rPr>
              <a:t> of the analysis is on the financial portfolios of US Congress and the details of their assets and transactions</a:t>
            </a:r>
            <a:endParaRPr sz="1700">
              <a:solidFill>
                <a:srgbClr val="0C343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Char char="●"/>
            </a:pPr>
            <a:r>
              <a:rPr b="1" lang="en" sz="1700">
                <a:solidFill>
                  <a:srgbClr val="0C343D"/>
                </a:solidFill>
              </a:rPr>
              <a:t>Features</a:t>
            </a:r>
            <a:r>
              <a:rPr lang="en" sz="1700">
                <a:solidFill>
                  <a:srgbClr val="0C343D"/>
                </a:solidFill>
              </a:rPr>
              <a:t> include: User Profiles, Interactive Charts, Search Queries, Informative Statements</a:t>
            </a:r>
            <a:endParaRPr sz="1700">
              <a:solidFill>
                <a:srgbClr val="0C343D"/>
              </a:solidFill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150" y="489950"/>
            <a:ext cx="2307950" cy="21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 we choose it &amp; Problem of interest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C343D"/>
                </a:solidFill>
              </a:rPr>
              <a:t>We chose this because we had always heard about US </a:t>
            </a:r>
            <a:r>
              <a:rPr lang="en" sz="1700">
                <a:solidFill>
                  <a:srgbClr val="0C343D"/>
                </a:solidFill>
              </a:rPr>
              <a:t>politicians</a:t>
            </a:r>
            <a:r>
              <a:rPr lang="en" sz="1700">
                <a:solidFill>
                  <a:srgbClr val="0C343D"/>
                </a:solidFill>
              </a:rPr>
              <a:t> being involved in insider trading and that they had the best stock portfolios, so we wanted to use publicly available data to see how closely </a:t>
            </a:r>
            <a:r>
              <a:rPr lang="en" sz="1700">
                <a:solidFill>
                  <a:srgbClr val="0C343D"/>
                </a:solidFill>
              </a:rPr>
              <a:t>politician</a:t>
            </a:r>
            <a:r>
              <a:rPr lang="en" sz="1700">
                <a:solidFill>
                  <a:srgbClr val="0C343D"/>
                </a:solidFill>
              </a:rPr>
              <a:t> investments aligned with actual stock performances to see if these advantages could be passed on to the average investor.</a:t>
            </a:r>
            <a:endParaRPr sz="17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460050"/>
            <a:ext cx="70305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C343D"/>
                </a:solidFill>
              </a:rPr>
              <a:t>An </a:t>
            </a:r>
            <a:r>
              <a:rPr b="1" lang="en" sz="1700">
                <a:solidFill>
                  <a:srgbClr val="0C343D"/>
                </a:solidFill>
              </a:rPr>
              <a:t>investment portfolio</a:t>
            </a:r>
            <a:r>
              <a:rPr lang="en" sz="1700">
                <a:solidFill>
                  <a:srgbClr val="0C343D"/>
                </a:solidFill>
              </a:rPr>
              <a:t> is a collection of financial investments like stocks, bonds, commodities, cash, and cash equivalents, including closed-end funds and exchange traded funds (ETFs). People generally believe that stocks, bonds, and cash comprise the core of a portfolio.</a:t>
            </a:r>
            <a:endParaRPr sz="17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C343D"/>
                </a:solidFill>
              </a:rPr>
              <a:t>A </a:t>
            </a:r>
            <a:r>
              <a:rPr b="1" lang="en" sz="1700">
                <a:solidFill>
                  <a:srgbClr val="0C343D"/>
                </a:solidFill>
              </a:rPr>
              <a:t>ticker symbol </a:t>
            </a:r>
            <a:r>
              <a:rPr lang="en" sz="1700">
                <a:solidFill>
                  <a:srgbClr val="0C343D"/>
                </a:solidFill>
              </a:rPr>
              <a:t>is a unique series of letters assigned to a security for trading purposes</a:t>
            </a:r>
            <a:endParaRPr sz="17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C343D"/>
                </a:solidFill>
              </a:rPr>
              <a:t>A </a:t>
            </a:r>
            <a:r>
              <a:rPr b="1" lang="en" sz="1700">
                <a:solidFill>
                  <a:srgbClr val="0C343D"/>
                </a:solidFill>
              </a:rPr>
              <a:t>time series </a:t>
            </a:r>
            <a:r>
              <a:rPr lang="en" sz="1700">
                <a:solidFill>
                  <a:srgbClr val="0C343D"/>
                </a:solidFill>
              </a:rPr>
              <a:t>tracks the movement of the chosen data points, in this case details of congress’s financial investment transactions over a specified period of time. </a:t>
            </a:r>
            <a:endParaRPr sz="1700">
              <a:solidFill>
                <a:srgbClr val="0C343D"/>
              </a:solidFill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1303800" y="4531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(investopedia)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we did it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 b="0" l="1588" r="9181" t="0"/>
          <a:stretch/>
        </p:blipFill>
        <p:spPr>
          <a:xfrm>
            <a:off x="504725" y="1487150"/>
            <a:ext cx="2837051" cy="7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100" y="1487150"/>
            <a:ext cx="4654190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5">
            <a:alphaModFix/>
          </a:blip>
          <a:srcRect b="0" l="0" r="2467" t="0"/>
          <a:stretch/>
        </p:blipFill>
        <p:spPr>
          <a:xfrm>
            <a:off x="504725" y="2709300"/>
            <a:ext cx="2837050" cy="6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725" y="3655425"/>
            <a:ext cx="2837050" cy="10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2105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343D"/>
                </a:solidFill>
              </a:rPr>
              <a:t>C: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Cohesive outline</a:t>
            </a:r>
            <a:r>
              <a:rPr lang="en" sz="2200">
                <a:solidFill>
                  <a:srgbClr val="0C343D"/>
                </a:solidFill>
              </a:rPr>
              <a:t> </a:t>
            </a:r>
            <a:endParaRPr sz="22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343D"/>
                </a:solidFill>
              </a:rPr>
              <a:t>A: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tasks</a:t>
            </a:r>
            <a:r>
              <a:rPr lang="en" sz="1800">
                <a:solidFill>
                  <a:srgbClr val="0C343D"/>
                </a:solidFill>
              </a:rPr>
              <a:t> </a:t>
            </a:r>
            <a:endParaRPr sz="18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C343D"/>
                </a:solidFill>
              </a:rPr>
              <a:t>S: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earlier</a:t>
            </a:r>
            <a:r>
              <a:rPr lang="en" sz="2200">
                <a:solidFill>
                  <a:srgbClr val="0C343D"/>
                </a:solidFill>
              </a:rPr>
              <a:t> </a:t>
            </a:r>
            <a:endParaRPr sz="22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0C343D"/>
                </a:solidFill>
              </a:rPr>
              <a:t>H: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solid goals</a:t>
            </a:r>
            <a:endParaRPr sz="1400">
              <a:solidFill>
                <a:srgbClr val="0C343D"/>
              </a:solidFill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287900" y="0"/>
            <a:ext cx="3711000" cy="51435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1990050"/>
            <a:ext cx="3213626" cy="20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Features 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lang="en" sz="1800">
                <a:solidFill>
                  <a:srgbClr val="0C343D"/>
                </a:solidFill>
              </a:rPr>
              <a:t>Launch a </a:t>
            </a:r>
            <a:r>
              <a:rPr lang="en" sz="1800">
                <a:solidFill>
                  <a:srgbClr val="0C343D"/>
                </a:solidFill>
              </a:rPr>
              <a:t>website</a:t>
            </a:r>
            <a:r>
              <a:rPr lang="en" sz="1800">
                <a:solidFill>
                  <a:srgbClr val="0C343D"/>
                </a:solidFill>
              </a:rPr>
              <a:t> that is </a:t>
            </a:r>
            <a:r>
              <a:rPr lang="en" sz="1800">
                <a:solidFill>
                  <a:srgbClr val="0C343D"/>
                </a:solidFill>
              </a:rPr>
              <a:t>integrated</a:t>
            </a:r>
            <a:r>
              <a:rPr lang="en" sz="1800">
                <a:solidFill>
                  <a:srgbClr val="0C343D"/>
                </a:solidFill>
              </a:rPr>
              <a:t> with all our </a:t>
            </a:r>
            <a:r>
              <a:rPr lang="en" sz="1800">
                <a:solidFill>
                  <a:srgbClr val="0C343D"/>
                </a:solidFill>
              </a:rPr>
              <a:t>components</a:t>
            </a:r>
            <a:r>
              <a:rPr lang="en" sz="1800">
                <a:solidFill>
                  <a:srgbClr val="0C343D"/>
                </a:solidFill>
              </a:rPr>
              <a:t> </a:t>
            </a:r>
            <a:endParaRPr sz="1800">
              <a:solidFill>
                <a:srgbClr val="0C343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lang="en" sz="1800">
                <a:solidFill>
                  <a:srgbClr val="0C343D"/>
                </a:solidFill>
              </a:rPr>
              <a:t>Implement security features</a:t>
            </a:r>
            <a:endParaRPr sz="1800">
              <a:solidFill>
                <a:srgbClr val="0C343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lang="en" sz="1800">
                <a:solidFill>
                  <a:srgbClr val="0C343D"/>
                </a:solidFill>
              </a:rPr>
              <a:t>Partner with trading companies </a:t>
            </a:r>
            <a:endParaRPr sz="1800">
              <a:solidFill>
                <a:srgbClr val="0C343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lang="en" sz="1800">
                <a:solidFill>
                  <a:srgbClr val="0C343D"/>
                </a:solidFill>
              </a:rPr>
              <a:t>Increase the scope of our data</a:t>
            </a:r>
            <a:endParaRPr sz="18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</a:t>
            </a:r>
            <a:endParaRPr b="0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48975"/>
            <a:ext cx="4963575" cy="36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